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65" r:id="rId4"/>
    <p:sldId id="258" r:id="rId5"/>
    <p:sldId id="268" r:id="rId6"/>
    <p:sldId id="270" r:id="rId7"/>
    <p:sldId id="271" r:id="rId8"/>
    <p:sldId id="272" r:id="rId9"/>
    <p:sldId id="273" r:id="rId10"/>
    <p:sldId id="269" r:id="rId11"/>
    <p:sldId id="276" r:id="rId12"/>
    <p:sldId id="277" r:id="rId13"/>
    <p:sldId id="278" r:id="rId14"/>
    <p:sldId id="279" r:id="rId15"/>
    <p:sldId id="280" r:id="rId16"/>
    <p:sldId id="281" r:id="rId17"/>
    <p:sldId id="282" r:id="rId18"/>
    <p:sldId id="283" r:id="rId19"/>
    <p:sldId id="284" r:id="rId20"/>
    <p:sldId id="285" r:id="rId21"/>
    <p:sldId id="286" r:id="rId22"/>
    <p:sldId id="266" r:id="rId23"/>
    <p:sldId id="267" r:id="rId24"/>
    <p:sldId id="287" r:id="rId25"/>
    <p:sldId id="263" r:id="rId26"/>
    <p:sldId id="259" r:id="rId27"/>
    <p:sldId id="264"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33"/>
  </p:normalViewPr>
  <p:slideViewPr>
    <p:cSldViewPr snapToGrid="0" snapToObjects="1">
      <p:cViewPr varScale="1">
        <p:scale>
          <a:sx n="86" d="100"/>
          <a:sy n="86" d="100"/>
        </p:scale>
        <p:origin x="314"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8B7C7C-F59C-D049-B346-502AF22E6949}" type="datetimeFigureOut">
              <a:rPr lang="en-US" smtClean="0"/>
              <a:t>6/28/2019</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CA3AB3D-B586-324B-A2B8-13975D184AEA}" type="slidenum">
              <a:rPr lang="en-US" smtClean="0"/>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458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B7C7C-F59C-D049-B346-502AF22E6949}" type="datetimeFigureOut">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3AB3D-B586-324B-A2B8-13975D184AEA}"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417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B7C7C-F59C-D049-B346-502AF22E6949}" type="datetimeFigureOut">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3AB3D-B586-324B-A2B8-13975D184AEA}" type="slidenum">
              <a:rPr lang="en-US" smtClean="0"/>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161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B7C7C-F59C-D049-B346-502AF22E6949}" type="datetimeFigureOut">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3AB3D-B586-324B-A2B8-13975D184AEA}"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825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8B7C7C-F59C-D049-B346-502AF22E6949}" type="datetimeFigureOut">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3AB3D-B586-324B-A2B8-13975D184AEA}" type="slidenum">
              <a:rPr lang="en-US" smtClean="0"/>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840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8B7C7C-F59C-D049-B346-502AF22E6949}" type="datetimeFigureOut">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3AB3D-B586-324B-A2B8-13975D184AEA}" type="slidenum">
              <a:rPr lang="en-US" smtClean="0"/>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6730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8B7C7C-F59C-D049-B346-502AF22E6949}" type="datetimeFigureOut">
              <a:rPr lang="en-US" smtClean="0"/>
              <a:t>6/28/2019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3AB3D-B586-324B-A2B8-13975D184AEA}" type="slidenum">
              <a:rPr lang="en-US" smtClean="0"/>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233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8B7C7C-F59C-D049-B346-502AF22E6949}" type="datetimeFigureOut">
              <a:rPr lang="en-US" smtClean="0"/>
              <a:t>6/28/2019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3AB3D-B586-324B-A2B8-13975D184AEA}" type="slidenum">
              <a:rPr lang="en-US" smtClean="0"/>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1395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B7C7C-F59C-D049-B346-502AF22E6949}" type="datetimeFigureOut">
              <a:rPr lang="en-US" smtClean="0"/>
              <a:t>6/28/2019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3AB3D-B586-324B-A2B8-13975D184AEA}" type="slidenum">
              <a:rPr lang="en-US" smtClean="0"/>
              <a:t>‹#›</a:t>
            </a:fld>
            <a:endParaRPr lang="en-US"/>
          </a:p>
        </p:txBody>
      </p:sp>
    </p:spTree>
    <p:extLst>
      <p:ext uri="{BB962C8B-B14F-4D97-AF65-F5344CB8AC3E}">
        <p14:creationId xmlns:p14="http://schemas.microsoft.com/office/powerpoint/2010/main" val="138261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8B7C7C-F59C-D049-B346-502AF22E6949}" type="datetimeFigureOut">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3AB3D-B586-324B-A2B8-13975D184AEA}" type="slidenum">
              <a:rPr lang="en-US" smtClean="0"/>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120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868B7C7C-F59C-D049-B346-502AF22E6949}" type="datetimeFigureOut">
              <a:rPr lang="en-US" smtClean="0"/>
              <a:t>6/28/2019</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a:p>
        </p:txBody>
      </p:sp>
      <p:sp>
        <p:nvSpPr>
          <p:cNvPr id="7" name="Slide Number Placeholder 6"/>
          <p:cNvSpPr>
            <a:spLocks noGrp="1"/>
          </p:cNvSpPr>
          <p:nvPr>
            <p:ph type="sldNum" sz="quarter" idx="12"/>
          </p:nvPr>
        </p:nvSpPr>
        <p:spPr/>
        <p:txBody>
          <a:bodyPr/>
          <a:lstStyle/>
          <a:p>
            <a:fld id="{3CA3AB3D-B586-324B-A2B8-13975D184AEA}" type="slidenum">
              <a:rPr lang="en-US" smtClean="0"/>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0360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68B7C7C-F59C-D049-B346-502AF22E6949}" type="datetimeFigureOut">
              <a:rPr lang="en-US" smtClean="0"/>
              <a:t>6/28/2019</a:t>
            </a:fld>
            <a:endParaRPr lang="en-US"/>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CA3AB3D-B586-324B-A2B8-13975D184AEA}" type="slidenum">
              <a:rPr lang="en-US" smtClean="0"/>
              <a:t>‹#›</a:t>
            </a:fld>
            <a:endParaRPr lang="en-US"/>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79834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BC4CB-4D72-2148-AE3D-871983B36407}"/>
              </a:ext>
            </a:extLst>
          </p:cNvPr>
          <p:cNvPicPr>
            <a:picLocks noChangeAspect="1"/>
          </p:cNvPicPr>
          <p:nvPr/>
        </p:nvPicPr>
        <p:blipFill>
          <a:blip r:embed="rId2"/>
          <a:stretch>
            <a:fillRect/>
          </a:stretch>
        </p:blipFill>
        <p:spPr>
          <a:xfrm>
            <a:off x="643467" y="742950"/>
            <a:ext cx="5372099" cy="5372099"/>
          </a:xfrm>
          <a:prstGeom prst="rect">
            <a:avLst/>
          </a:prstGeom>
        </p:spPr>
      </p:pic>
      <p:pic>
        <p:nvPicPr>
          <p:cNvPr id="2" name="Picture 1">
            <a:extLst>
              <a:ext uri="{FF2B5EF4-FFF2-40B4-BE49-F238E27FC236}">
                <a16:creationId xmlns:a16="http://schemas.microsoft.com/office/drawing/2014/main" id="{2D0D3ABA-C4AC-41AE-ADB3-76FFB0070F3D}"/>
              </a:ext>
            </a:extLst>
          </p:cNvPr>
          <p:cNvPicPr>
            <a:picLocks noChangeAspect="1"/>
          </p:cNvPicPr>
          <p:nvPr/>
        </p:nvPicPr>
        <p:blipFill>
          <a:blip r:embed="rId3"/>
          <a:stretch>
            <a:fillRect/>
          </a:stretch>
        </p:blipFill>
        <p:spPr>
          <a:xfrm>
            <a:off x="6176433" y="2596325"/>
            <a:ext cx="5372099" cy="1665350"/>
          </a:xfrm>
          <a:prstGeom prst="rect">
            <a:avLst/>
          </a:prstGeom>
        </p:spPr>
      </p:pic>
    </p:spTree>
    <p:extLst>
      <p:ext uri="{BB962C8B-B14F-4D97-AF65-F5344CB8AC3E}">
        <p14:creationId xmlns:p14="http://schemas.microsoft.com/office/powerpoint/2010/main" val="39068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54BA-E4D3-4299-906A-7730399EBE01}"/>
              </a:ext>
            </a:extLst>
          </p:cNvPr>
          <p:cNvSpPr>
            <a:spLocks noGrp="1"/>
          </p:cNvSpPr>
          <p:nvPr>
            <p:ph type="title"/>
          </p:nvPr>
        </p:nvSpPr>
        <p:spPr/>
        <p:txBody>
          <a:bodyPr/>
          <a:lstStyle/>
          <a:p>
            <a:r>
              <a:rPr lang="en-IN" dirty="0"/>
              <a:t>Moving Average Model</a:t>
            </a:r>
          </a:p>
        </p:txBody>
      </p:sp>
      <p:pic>
        <p:nvPicPr>
          <p:cNvPr id="4" name="Content Placeholder 3">
            <a:extLst>
              <a:ext uri="{FF2B5EF4-FFF2-40B4-BE49-F238E27FC236}">
                <a16:creationId xmlns:a16="http://schemas.microsoft.com/office/drawing/2014/main" id="{BDF5723B-E536-444E-9A7C-F1F4158C16A4}"/>
              </a:ext>
            </a:extLst>
          </p:cNvPr>
          <p:cNvPicPr>
            <a:picLocks noGrp="1" noChangeAspect="1"/>
          </p:cNvPicPr>
          <p:nvPr>
            <p:ph idx="1"/>
          </p:nvPr>
        </p:nvPicPr>
        <p:blipFill>
          <a:blip r:embed="rId2"/>
          <a:stretch>
            <a:fillRect/>
          </a:stretch>
        </p:blipFill>
        <p:spPr>
          <a:xfrm>
            <a:off x="3332220" y="2016125"/>
            <a:ext cx="5926023" cy="3449638"/>
          </a:xfrm>
          <a:prstGeom prst="rect">
            <a:avLst/>
          </a:prstGeom>
        </p:spPr>
      </p:pic>
    </p:spTree>
    <p:extLst>
      <p:ext uri="{BB962C8B-B14F-4D97-AF65-F5344CB8AC3E}">
        <p14:creationId xmlns:p14="http://schemas.microsoft.com/office/powerpoint/2010/main" val="1581814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FB07E-4235-436A-AF09-5314A89FB47D}"/>
              </a:ext>
            </a:extLst>
          </p:cNvPr>
          <p:cNvSpPr>
            <a:spLocks noGrp="1"/>
          </p:cNvSpPr>
          <p:nvPr>
            <p:ph type="title"/>
          </p:nvPr>
        </p:nvSpPr>
        <p:spPr/>
        <p:txBody>
          <a:bodyPr/>
          <a:lstStyle/>
          <a:p>
            <a:r>
              <a:rPr lang="en-IN" dirty="0"/>
              <a:t>GARCH (generalized autoregressive conditional heteroskedasticity) and GARCH T</a:t>
            </a:r>
          </a:p>
        </p:txBody>
      </p:sp>
      <p:sp>
        <p:nvSpPr>
          <p:cNvPr id="3" name="Content Placeholder 2">
            <a:extLst>
              <a:ext uri="{FF2B5EF4-FFF2-40B4-BE49-F238E27FC236}">
                <a16:creationId xmlns:a16="http://schemas.microsoft.com/office/drawing/2014/main" id="{6CC9B0CB-6CB5-47E8-BA96-CF9C5025C74F}"/>
              </a:ext>
            </a:extLst>
          </p:cNvPr>
          <p:cNvSpPr>
            <a:spLocks noGrp="1"/>
          </p:cNvSpPr>
          <p:nvPr>
            <p:ph idx="1"/>
          </p:nvPr>
        </p:nvSpPr>
        <p:spPr/>
        <p:txBody>
          <a:bodyPr>
            <a:normAutofit fontScale="92500" lnSpcReduction="20000"/>
          </a:bodyPr>
          <a:lstStyle/>
          <a:p>
            <a:r>
              <a:rPr lang="en-IN" dirty="0"/>
              <a:t>The H in GARCH is </a:t>
            </a:r>
            <a:r>
              <a:rPr lang="en-US" dirty="0"/>
              <a:t>Heteroskedasticity it describes the irregular pattern of variation of an error term, or variable, in a statistical model. Essentially, where there is heteroskedasticity, observations do not conform to a linear</a:t>
            </a:r>
            <a:r>
              <a:rPr lang="en-US" u="sng" dirty="0"/>
              <a:t> </a:t>
            </a:r>
            <a:r>
              <a:rPr lang="en-US" dirty="0"/>
              <a:t>pattern. Instead, they tend to cluster. The result is that the conclusions and predictive value one can draw from the model will not be reliable. GARCH is a statistical model that can be used to analyze a number of different types of financial data, for instance, macroeconomic data. Financial institutions typically use this model to estimate the volatility of returns for stocks, bonds and market</a:t>
            </a:r>
            <a:r>
              <a:rPr lang="en-US" u="sng" dirty="0"/>
              <a:t> </a:t>
            </a:r>
            <a:r>
              <a:rPr lang="en-US" dirty="0"/>
              <a:t>indices. They use the resulting information to help determine pricing and judge which assets will potentially provide higher returns, as well as to forecast the returns of current investments to help in their asset allocation, hedging, risk management and portfolio optimization decisions.</a:t>
            </a:r>
            <a:endParaRPr lang="en-IN" dirty="0"/>
          </a:p>
        </p:txBody>
      </p:sp>
    </p:spTree>
    <p:extLst>
      <p:ext uri="{BB962C8B-B14F-4D97-AF65-F5344CB8AC3E}">
        <p14:creationId xmlns:p14="http://schemas.microsoft.com/office/powerpoint/2010/main" val="748282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330C-311D-4975-A8B2-9FCFA1D0F491}"/>
              </a:ext>
            </a:extLst>
          </p:cNvPr>
          <p:cNvSpPr>
            <a:spLocks noGrp="1"/>
          </p:cNvSpPr>
          <p:nvPr>
            <p:ph type="title"/>
          </p:nvPr>
        </p:nvSpPr>
        <p:spPr>
          <a:xfrm>
            <a:off x="1534696" y="804519"/>
            <a:ext cx="9520158" cy="1049235"/>
          </a:xfrm>
        </p:spPr>
        <p:txBody>
          <a:bodyPr vert="horz" lIns="91440" tIns="45720" rIns="91440" bIns="0" rtlCol="0">
            <a:normAutofit/>
          </a:bodyPr>
          <a:lstStyle/>
          <a:p>
            <a:r>
              <a:rPr lang="en-US" dirty="0" err="1"/>
              <a:t>Garch</a:t>
            </a:r>
            <a:r>
              <a:rPr lang="en-US" dirty="0"/>
              <a:t> Model</a:t>
            </a:r>
          </a:p>
        </p:txBody>
      </p:sp>
      <p:pic>
        <p:nvPicPr>
          <p:cNvPr id="28" name="Content Placeholder 3">
            <a:extLst>
              <a:ext uri="{FF2B5EF4-FFF2-40B4-BE49-F238E27FC236}">
                <a16:creationId xmlns:a16="http://schemas.microsoft.com/office/drawing/2014/main" id="{AE0D6470-FEA5-4DBD-AF3A-84927EB9BC61}"/>
              </a:ext>
            </a:extLst>
          </p:cNvPr>
          <p:cNvPicPr>
            <a:picLocks noChangeAspect="1"/>
          </p:cNvPicPr>
          <p:nvPr/>
        </p:nvPicPr>
        <p:blipFill>
          <a:blip r:embed="rId2"/>
          <a:stretch>
            <a:fillRect/>
          </a:stretch>
        </p:blipFill>
        <p:spPr>
          <a:xfrm>
            <a:off x="2434517" y="2051223"/>
            <a:ext cx="7720516" cy="3676454"/>
          </a:xfrm>
          <a:prstGeom prst="rect">
            <a:avLst/>
          </a:prstGeom>
        </p:spPr>
      </p:pic>
      <p:sp>
        <p:nvSpPr>
          <p:cNvPr id="48" name="Content Placeholder 29">
            <a:extLst>
              <a:ext uri="{FF2B5EF4-FFF2-40B4-BE49-F238E27FC236}">
                <a16:creationId xmlns:a16="http://schemas.microsoft.com/office/drawing/2014/main" id="{8857F1BC-220F-42AC-8AF4-D7B36315107A}"/>
              </a:ext>
            </a:extLst>
          </p:cNvPr>
          <p:cNvSpPr>
            <a:spLocks noGrp="1"/>
          </p:cNvSpPr>
          <p:nvPr>
            <p:ph idx="1"/>
          </p:nvPr>
        </p:nvSpPr>
        <p:spPr>
          <a:xfrm>
            <a:off x="6805452" y="2184357"/>
            <a:ext cx="4249401" cy="3281990"/>
          </a:xfrm>
        </p:spPr>
        <p:txBody>
          <a:bodyPr>
            <a:normAutofit/>
          </a:bodyPr>
          <a:lstStyle/>
          <a:p>
            <a:endParaRPr lang="en-US"/>
          </a:p>
        </p:txBody>
      </p:sp>
    </p:spTree>
    <p:extLst>
      <p:ext uri="{BB962C8B-B14F-4D97-AF65-F5344CB8AC3E}">
        <p14:creationId xmlns:p14="http://schemas.microsoft.com/office/powerpoint/2010/main" val="2204057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B894-F6B7-40E0-B3DD-08739028C929}"/>
              </a:ext>
            </a:extLst>
          </p:cNvPr>
          <p:cNvSpPr>
            <a:spLocks noGrp="1"/>
          </p:cNvSpPr>
          <p:nvPr>
            <p:ph type="title"/>
          </p:nvPr>
        </p:nvSpPr>
        <p:spPr/>
        <p:txBody>
          <a:bodyPr/>
          <a:lstStyle/>
          <a:p>
            <a:r>
              <a:rPr lang="en-IN" dirty="0"/>
              <a:t>GARCH T</a:t>
            </a:r>
          </a:p>
        </p:txBody>
      </p:sp>
      <p:pic>
        <p:nvPicPr>
          <p:cNvPr id="4" name="Content Placeholder 3">
            <a:extLst>
              <a:ext uri="{FF2B5EF4-FFF2-40B4-BE49-F238E27FC236}">
                <a16:creationId xmlns:a16="http://schemas.microsoft.com/office/drawing/2014/main" id="{9068F08A-CE7D-451A-99EF-B1294D1F2175}"/>
              </a:ext>
            </a:extLst>
          </p:cNvPr>
          <p:cNvPicPr>
            <a:picLocks noGrp="1" noChangeAspect="1"/>
          </p:cNvPicPr>
          <p:nvPr>
            <p:ph idx="1"/>
          </p:nvPr>
        </p:nvPicPr>
        <p:blipFill>
          <a:blip r:embed="rId2"/>
          <a:stretch>
            <a:fillRect/>
          </a:stretch>
        </p:blipFill>
        <p:spPr>
          <a:xfrm>
            <a:off x="1872049" y="2016125"/>
            <a:ext cx="9249031" cy="3449638"/>
          </a:xfrm>
          <a:prstGeom prst="rect">
            <a:avLst/>
          </a:prstGeom>
        </p:spPr>
      </p:pic>
    </p:spTree>
    <p:extLst>
      <p:ext uri="{BB962C8B-B14F-4D97-AF65-F5344CB8AC3E}">
        <p14:creationId xmlns:p14="http://schemas.microsoft.com/office/powerpoint/2010/main" val="13019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4FCA-BC8E-4D23-8C55-6AD84BC269D2}"/>
              </a:ext>
            </a:extLst>
          </p:cNvPr>
          <p:cNvSpPr>
            <a:spLocks noGrp="1"/>
          </p:cNvSpPr>
          <p:nvPr>
            <p:ph type="title"/>
          </p:nvPr>
        </p:nvSpPr>
        <p:spPr/>
        <p:txBody>
          <a:bodyPr/>
          <a:lstStyle/>
          <a:p>
            <a:r>
              <a:rPr lang="en-IN" dirty="0"/>
              <a:t>Kalman Filter</a:t>
            </a:r>
          </a:p>
        </p:txBody>
      </p:sp>
      <p:sp>
        <p:nvSpPr>
          <p:cNvPr id="3" name="Content Placeholder 2">
            <a:extLst>
              <a:ext uri="{FF2B5EF4-FFF2-40B4-BE49-F238E27FC236}">
                <a16:creationId xmlns:a16="http://schemas.microsoft.com/office/drawing/2014/main" id="{43E2EE80-2085-492F-9E10-585A0D046C50}"/>
              </a:ext>
            </a:extLst>
          </p:cNvPr>
          <p:cNvSpPr>
            <a:spLocks noGrp="1"/>
          </p:cNvSpPr>
          <p:nvPr>
            <p:ph idx="1"/>
          </p:nvPr>
        </p:nvSpPr>
        <p:spPr/>
        <p:txBody>
          <a:bodyPr/>
          <a:lstStyle/>
          <a:p>
            <a:r>
              <a:rPr lang="en-US" dirty="0"/>
              <a:t>In statistics and control theory, </a:t>
            </a:r>
            <a:r>
              <a:rPr lang="en-US" b="1" dirty="0"/>
              <a:t>Kalman filtering</a:t>
            </a:r>
            <a:r>
              <a:rPr lang="en-US" dirty="0"/>
              <a:t>, also known as </a:t>
            </a:r>
            <a:r>
              <a:rPr lang="en-US" b="1" dirty="0"/>
              <a:t>linear quadratic estimation</a:t>
            </a:r>
            <a:r>
              <a:rPr lang="en-US" dirty="0"/>
              <a:t> (</a:t>
            </a:r>
            <a:r>
              <a:rPr lang="en-US" b="1" dirty="0"/>
              <a:t>LQE</a:t>
            </a:r>
            <a:r>
              <a:rPr lang="en-US" dirty="0"/>
              <a:t>), is an algorithm that uses a series of measurements observed over time, containing statistical noise and other inaccuracies, and produces estimates of unknown variables that tend to be more accurate than those based on a single measurement alone, by estimating a joint probability distribution over the variables for each timeframe.</a:t>
            </a:r>
            <a:endParaRPr lang="en-IN" dirty="0"/>
          </a:p>
        </p:txBody>
      </p:sp>
    </p:spTree>
    <p:extLst>
      <p:ext uri="{BB962C8B-B14F-4D97-AF65-F5344CB8AC3E}">
        <p14:creationId xmlns:p14="http://schemas.microsoft.com/office/powerpoint/2010/main" val="1019500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1DE5-2A91-46A0-A860-12F650D30241}"/>
              </a:ext>
            </a:extLst>
          </p:cNvPr>
          <p:cNvSpPr>
            <a:spLocks noGrp="1"/>
          </p:cNvSpPr>
          <p:nvPr>
            <p:ph type="title"/>
          </p:nvPr>
        </p:nvSpPr>
        <p:spPr>
          <a:xfrm>
            <a:off x="1534696" y="804519"/>
            <a:ext cx="9520158" cy="1049235"/>
          </a:xfrm>
        </p:spPr>
        <p:txBody>
          <a:bodyPr/>
          <a:lstStyle/>
          <a:p>
            <a:r>
              <a:rPr lang="en-IN" dirty="0"/>
              <a:t>Kalman filter model</a:t>
            </a:r>
          </a:p>
        </p:txBody>
      </p:sp>
      <p:pic>
        <p:nvPicPr>
          <p:cNvPr id="4" name="Content Placeholder 3">
            <a:extLst>
              <a:ext uri="{FF2B5EF4-FFF2-40B4-BE49-F238E27FC236}">
                <a16:creationId xmlns:a16="http://schemas.microsoft.com/office/drawing/2014/main" id="{CC831763-6D4F-475E-B327-B76330618863}"/>
              </a:ext>
            </a:extLst>
          </p:cNvPr>
          <p:cNvPicPr>
            <a:picLocks noGrp="1" noChangeAspect="1"/>
          </p:cNvPicPr>
          <p:nvPr>
            <p:ph idx="1"/>
          </p:nvPr>
        </p:nvPicPr>
        <p:blipFill>
          <a:blip r:embed="rId2"/>
          <a:stretch>
            <a:fillRect/>
          </a:stretch>
        </p:blipFill>
        <p:spPr>
          <a:xfrm>
            <a:off x="3668144" y="2016125"/>
            <a:ext cx="5254175" cy="3449638"/>
          </a:xfrm>
          <a:prstGeom prst="rect">
            <a:avLst/>
          </a:prstGeom>
        </p:spPr>
      </p:pic>
    </p:spTree>
    <p:extLst>
      <p:ext uri="{BB962C8B-B14F-4D97-AF65-F5344CB8AC3E}">
        <p14:creationId xmlns:p14="http://schemas.microsoft.com/office/powerpoint/2010/main" val="95580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6BB7-EC48-4434-91B3-61E64709FD80}"/>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id="{0E74F956-E763-4D1C-A57A-EEB295479114}"/>
              </a:ext>
            </a:extLst>
          </p:cNvPr>
          <p:cNvSpPr>
            <a:spLocks noGrp="1"/>
          </p:cNvSpPr>
          <p:nvPr>
            <p:ph idx="1"/>
          </p:nvPr>
        </p:nvSpPr>
        <p:spPr/>
        <p:txBody>
          <a:bodyPr/>
          <a:lstStyle/>
          <a:p>
            <a:r>
              <a:rPr lang="en-US" dirty="0"/>
              <a:t>Random forest is based on decision trees, where each node considers a certain feature chosen according to its improvement on a given loss function. Since decision trees tend to over-fit their training set, random trees add a random part in that several decision trees are generated from bootstrap samples of data and then averaged. In the process, the variance is greatly reduced at the price of a slight increase in bias, producing a more robust model.</a:t>
            </a:r>
            <a:endParaRPr lang="en-IN" dirty="0"/>
          </a:p>
        </p:txBody>
      </p:sp>
    </p:spTree>
    <p:extLst>
      <p:ext uri="{BB962C8B-B14F-4D97-AF65-F5344CB8AC3E}">
        <p14:creationId xmlns:p14="http://schemas.microsoft.com/office/powerpoint/2010/main" val="354665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AA4018-2914-4D90-8886-0DA99FFE3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10EA9-EA97-477F-B89F-874355CAEB15}"/>
              </a:ext>
            </a:extLst>
          </p:cNvPr>
          <p:cNvSpPr>
            <a:spLocks noGrp="1"/>
          </p:cNvSpPr>
          <p:nvPr>
            <p:ph type="title"/>
          </p:nvPr>
        </p:nvSpPr>
        <p:spPr>
          <a:xfrm>
            <a:off x="1534696" y="804520"/>
            <a:ext cx="5467239" cy="1049235"/>
          </a:xfrm>
        </p:spPr>
        <p:txBody>
          <a:bodyPr>
            <a:normAutofit/>
          </a:bodyPr>
          <a:lstStyle/>
          <a:p>
            <a:r>
              <a:rPr lang="en-IN"/>
              <a:t>Random forest output and code</a:t>
            </a:r>
            <a:endParaRPr lang="en-IN" dirty="0"/>
          </a:p>
        </p:txBody>
      </p:sp>
      <p:cxnSp>
        <p:nvCxnSpPr>
          <p:cNvPr id="15" name="Straight Connector 14">
            <a:extLst>
              <a:ext uri="{FF2B5EF4-FFF2-40B4-BE49-F238E27FC236}">
                <a16:creationId xmlns:a16="http://schemas.microsoft.com/office/drawing/2014/main" id="{A2917FF5-8752-47FC-84B5-2A0C9D74D1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02DA6EE2-4812-4B35-9FB0-E136A2CAF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Content Placeholder 9">
            <a:extLst>
              <a:ext uri="{FF2B5EF4-FFF2-40B4-BE49-F238E27FC236}">
                <a16:creationId xmlns:a16="http://schemas.microsoft.com/office/drawing/2014/main" id="{4C0C33C7-7A0B-487C-896B-FB0307DFFA85}"/>
              </a:ext>
            </a:extLst>
          </p:cNvPr>
          <p:cNvSpPr>
            <a:spLocks noGrp="1"/>
          </p:cNvSpPr>
          <p:nvPr>
            <p:ph idx="1"/>
          </p:nvPr>
        </p:nvSpPr>
        <p:spPr>
          <a:xfrm>
            <a:off x="1534696" y="2015732"/>
            <a:ext cx="5467239" cy="3450613"/>
          </a:xfrm>
        </p:spPr>
        <p:txBody>
          <a:bodyPr>
            <a:normAutofit/>
          </a:bodyPr>
          <a:lstStyle/>
          <a:p>
            <a:r>
              <a:rPr lang="en-US" dirty="0"/>
              <a:t>Using the output and RMSE values from the models explained earlier and plugged into the random forest algorithm, we find that the </a:t>
            </a:r>
            <a:r>
              <a:rPr lang="en-US" dirty="0" err="1"/>
              <a:t>Garch</a:t>
            </a:r>
            <a:r>
              <a:rPr lang="en-US"/>
              <a:t> model </a:t>
            </a:r>
            <a:r>
              <a:rPr lang="en-US" dirty="0"/>
              <a:t>is the most optimum for out data.</a:t>
            </a:r>
          </a:p>
          <a:p>
            <a:r>
              <a:rPr lang="en-US" dirty="0"/>
              <a:t>It has the lowest RMSE value of 6.73.</a:t>
            </a:r>
          </a:p>
        </p:txBody>
      </p:sp>
      <p:pic>
        <p:nvPicPr>
          <p:cNvPr id="5" name="Picture 4">
            <a:extLst>
              <a:ext uri="{FF2B5EF4-FFF2-40B4-BE49-F238E27FC236}">
                <a16:creationId xmlns:a16="http://schemas.microsoft.com/office/drawing/2014/main" id="{B263ADC1-4285-46FF-BAA0-C3D0F67BE6A6}"/>
              </a:ext>
            </a:extLst>
          </p:cNvPr>
          <p:cNvPicPr>
            <a:picLocks noChangeAspect="1"/>
          </p:cNvPicPr>
          <p:nvPr/>
        </p:nvPicPr>
        <p:blipFill>
          <a:blip r:embed="rId2"/>
          <a:stretch>
            <a:fillRect/>
          </a:stretch>
        </p:blipFill>
        <p:spPr>
          <a:xfrm>
            <a:off x="7473594" y="585114"/>
            <a:ext cx="4074836" cy="3450613"/>
          </a:xfrm>
          <a:prstGeom prst="rect">
            <a:avLst/>
          </a:prstGeom>
        </p:spPr>
      </p:pic>
      <p:pic>
        <p:nvPicPr>
          <p:cNvPr id="19" name="Picture 18">
            <a:extLst>
              <a:ext uri="{FF2B5EF4-FFF2-40B4-BE49-F238E27FC236}">
                <a16:creationId xmlns:a16="http://schemas.microsoft.com/office/drawing/2014/main" id="{F9F768EB-5D72-40A3-8506-CD3323B159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21" name="Straight Connector 20">
            <a:extLst>
              <a:ext uri="{FF2B5EF4-FFF2-40B4-BE49-F238E27FC236}">
                <a16:creationId xmlns:a16="http://schemas.microsoft.com/office/drawing/2014/main" id="{930C812C-EB02-4B75-90CA-3DA4F0F468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AB31370-13BB-A34A-814B-83338BE993B4}"/>
              </a:ext>
            </a:extLst>
          </p:cNvPr>
          <p:cNvPicPr>
            <a:picLocks noChangeAspect="1"/>
          </p:cNvPicPr>
          <p:nvPr/>
        </p:nvPicPr>
        <p:blipFill>
          <a:blip r:embed="rId4"/>
          <a:stretch>
            <a:fillRect/>
          </a:stretch>
        </p:blipFill>
        <p:spPr>
          <a:xfrm>
            <a:off x="1371687" y="4576026"/>
            <a:ext cx="9801138" cy="1477454"/>
          </a:xfrm>
          <a:prstGeom prst="rect">
            <a:avLst/>
          </a:prstGeom>
        </p:spPr>
      </p:pic>
    </p:spTree>
    <p:extLst>
      <p:ext uri="{BB962C8B-B14F-4D97-AF65-F5344CB8AC3E}">
        <p14:creationId xmlns:p14="http://schemas.microsoft.com/office/powerpoint/2010/main" val="408080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15FC9-002F-48E4-90F7-9D9122CCA149}"/>
              </a:ext>
            </a:extLst>
          </p:cNvPr>
          <p:cNvSpPr>
            <a:spLocks noGrp="1"/>
          </p:cNvSpPr>
          <p:nvPr>
            <p:ph type="title"/>
          </p:nvPr>
        </p:nvSpPr>
        <p:spPr/>
        <p:txBody>
          <a:bodyPr/>
          <a:lstStyle/>
          <a:p>
            <a:r>
              <a:rPr lang="en-IN" dirty="0"/>
              <a:t>Bollinger Bands</a:t>
            </a:r>
          </a:p>
        </p:txBody>
      </p:sp>
      <p:sp>
        <p:nvSpPr>
          <p:cNvPr id="3" name="Content Placeholder 2">
            <a:extLst>
              <a:ext uri="{FF2B5EF4-FFF2-40B4-BE49-F238E27FC236}">
                <a16:creationId xmlns:a16="http://schemas.microsoft.com/office/drawing/2014/main" id="{E930C846-F81C-4E79-8561-4692EAEEDD36}"/>
              </a:ext>
            </a:extLst>
          </p:cNvPr>
          <p:cNvSpPr>
            <a:spLocks noGrp="1"/>
          </p:cNvSpPr>
          <p:nvPr>
            <p:ph idx="1"/>
          </p:nvPr>
        </p:nvSpPr>
        <p:spPr/>
        <p:txBody>
          <a:bodyPr>
            <a:normAutofit/>
          </a:bodyPr>
          <a:lstStyle/>
          <a:p>
            <a:r>
              <a:rPr lang="en-US" dirty="0"/>
              <a:t>Bollinger Bands are curves drawn in and around the price structure usually consisting of a moving average (the middle band), an upper band, and a lower band that answer the question as to whether prices are high or low on a relative basis.</a:t>
            </a:r>
          </a:p>
          <a:p>
            <a:pPr fontAlgn="base"/>
            <a:r>
              <a:rPr lang="en-US" dirty="0"/>
              <a:t>They are a technical analysis tool, specifically they are a type of trading band or envelope. Trading bands and envelopes serve the same purpose, they provide relative definitions of high and low that can be used to create rigorous trading approaches, in pattern recognition.</a:t>
            </a:r>
          </a:p>
          <a:p>
            <a:endParaRPr lang="en-IN" dirty="0"/>
          </a:p>
        </p:txBody>
      </p:sp>
    </p:spTree>
    <p:extLst>
      <p:ext uri="{BB962C8B-B14F-4D97-AF65-F5344CB8AC3E}">
        <p14:creationId xmlns:p14="http://schemas.microsoft.com/office/powerpoint/2010/main" val="116471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BE2B-48A3-40AF-A7F1-DFDE9BA4E459}"/>
              </a:ext>
            </a:extLst>
          </p:cNvPr>
          <p:cNvSpPr>
            <a:spLocks noGrp="1"/>
          </p:cNvSpPr>
          <p:nvPr>
            <p:ph type="title"/>
          </p:nvPr>
        </p:nvSpPr>
        <p:spPr/>
        <p:txBody>
          <a:bodyPr/>
          <a:lstStyle/>
          <a:p>
            <a:r>
              <a:rPr lang="en-IN" dirty="0"/>
              <a:t>Bollinger Bands with half standard deviation</a:t>
            </a:r>
          </a:p>
        </p:txBody>
      </p:sp>
      <p:pic>
        <p:nvPicPr>
          <p:cNvPr id="4" name="Content Placeholder 3">
            <a:extLst>
              <a:ext uri="{FF2B5EF4-FFF2-40B4-BE49-F238E27FC236}">
                <a16:creationId xmlns:a16="http://schemas.microsoft.com/office/drawing/2014/main" id="{FB98387C-658C-48E4-8343-AA0CBD62442B}"/>
              </a:ext>
            </a:extLst>
          </p:cNvPr>
          <p:cNvPicPr>
            <a:picLocks noGrp="1" noChangeAspect="1"/>
          </p:cNvPicPr>
          <p:nvPr>
            <p:ph idx="1"/>
          </p:nvPr>
        </p:nvPicPr>
        <p:blipFill>
          <a:blip r:embed="rId2"/>
          <a:stretch>
            <a:fillRect/>
          </a:stretch>
        </p:blipFill>
        <p:spPr>
          <a:xfrm>
            <a:off x="3062912" y="2016125"/>
            <a:ext cx="6464639" cy="3449638"/>
          </a:xfrm>
          <a:prstGeom prst="rect">
            <a:avLst/>
          </a:prstGeom>
        </p:spPr>
      </p:pic>
    </p:spTree>
    <p:extLst>
      <p:ext uri="{BB962C8B-B14F-4D97-AF65-F5344CB8AC3E}">
        <p14:creationId xmlns:p14="http://schemas.microsoft.com/office/powerpoint/2010/main" val="400368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8D69-FAA8-E84C-807F-4D7B364B553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BD884F4-D213-2A4C-88DF-BA80E97BB8FE}"/>
              </a:ext>
            </a:extLst>
          </p:cNvPr>
          <p:cNvSpPr>
            <a:spLocks noGrp="1"/>
          </p:cNvSpPr>
          <p:nvPr>
            <p:ph idx="1"/>
          </p:nvPr>
        </p:nvSpPr>
        <p:spPr/>
        <p:txBody>
          <a:bodyPr>
            <a:normAutofit lnSpcReduction="10000"/>
          </a:bodyPr>
          <a:lstStyle/>
          <a:p>
            <a:r>
              <a:rPr lang="en-US" dirty="0"/>
              <a:t>Netflix is Media service provider, most famous for bringing to us THE OFFICE. Thank lord.(and 6000 other titles, No biggie)</a:t>
            </a:r>
          </a:p>
          <a:p>
            <a:r>
              <a:rPr lang="en-US" dirty="0"/>
              <a:t>Founded : 29 August 1997</a:t>
            </a:r>
          </a:p>
          <a:p>
            <a:r>
              <a:rPr lang="en-US" dirty="0"/>
              <a:t>2018 4</a:t>
            </a:r>
            <a:r>
              <a:rPr lang="en-US" baseline="30000" dirty="0"/>
              <a:t>th</a:t>
            </a:r>
            <a:r>
              <a:rPr lang="en-US" dirty="0"/>
              <a:t> quarter  market capitalization of $100 billion</a:t>
            </a:r>
          </a:p>
          <a:p>
            <a:r>
              <a:rPr lang="en-US" dirty="0"/>
              <a:t> As of April 2019, Netflix had over 148 million paid subscriptions worldwide, including 60 million in the United States, and over 154 million subscriptions total including free trials.</a:t>
            </a:r>
          </a:p>
          <a:p>
            <a:r>
              <a:rPr lang="en-US" dirty="0"/>
              <a:t>Revenue : $15.8 billion (2018)</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692989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1120-BDD8-4674-A71A-CFE7CFC2B9F5}"/>
              </a:ext>
            </a:extLst>
          </p:cNvPr>
          <p:cNvSpPr>
            <a:spLocks noGrp="1"/>
          </p:cNvSpPr>
          <p:nvPr>
            <p:ph type="title"/>
          </p:nvPr>
        </p:nvSpPr>
        <p:spPr/>
        <p:txBody>
          <a:bodyPr/>
          <a:lstStyle/>
          <a:p>
            <a:r>
              <a:rPr lang="en-IN" dirty="0"/>
              <a:t>Bollinger Bands with one standard deviation</a:t>
            </a:r>
          </a:p>
        </p:txBody>
      </p:sp>
      <p:pic>
        <p:nvPicPr>
          <p:cNvPr id="4" name="Content Placeholder 3">
            <a:extLst>
              <a:ext uri="{FF2B5EF4-FFF2-40B4-BE49-F238E27FC236}">
                <a16:creationId xmlns:a16="http://schemas.microsoft.com/office/drawing/2014/main" id="{A04D0B98-0513-491C-9D7F-498BF29921CD}"/>
              </a:ext>
            </a:extLst>
          </p:cNvPr>
          <p:cNvPicPr>
            <a:picLocks noGrp="1" noChangeAspect="1"/>
          </p:cNvPicPr>
          <p:nvPr>
            <p:ph idx="1"/>
          </p:nvPr>
        </p:nvPicPr>
        <p:blipFill>
          <a:blip r:embed="rId2"/>
          <a:stretch>
            <a:fillRect/>
          </a:stretch>
        </p:blipFill>
        <p:spPr>
          <a:xfrm>
            <a:off x="3124926" y="2016125"/>
            <a:ext cx="6340611" cy="3449638"/>
          </a:xfrm>
          <a:prstGeom prst="rect">
            <a:avLst/>
          </a:prstGeom>
        </p:spPr>
      </p:pic>
    </p:spTree>
    <p:extLst>
      <p:ext uri="{BB962C8B-B14F-4D97-AF65-F5344CB8AC3E}">
        <p14:creationId xmlns:p14="http://schemas.microsoft.com/office/powerpoint/2010/main" val="3771811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AD3D-6916-40D3-BDDC-69561B195CCE}"/>
              </a:ext>
            </a:extLst>
          </p:cNvPr>
          <p:cNvSpPr>
            <a:spLocks noGrp="1"/>
          </p:cNvSpPr>
          <p:nvPr>
            <p:ph type="title"/>
          </p:nvPr>
        </p:nvSpPr>
        <p:spPr/>
        <p:txBody>
          <a:bodyPr/>
          <a:lstStyle/>
          <a:p>
            <a:r>
              <a:rPr lang="en-IN" dirty="0"/>
              <a:t>Bollinger Bands with two standard deviation</a:t>
            </a:r>
          </a:p>
        </p:txBody>
      </p:sp>
      <p:pic>
        <p:nvPicPr>
          <p:cNvPr id="4" name="Content Placeholder 3">
            <a:extLst>
              <a:ext uri="{FF2B5EF4-FFF2-40B4-BE49-F238E27FC236}">
                <a16:creationId xmlns:a16="http://schemas.microsoft.com/office/drawing/2014/main" id="{121A01EC-F93B-4FC0-A152-1C82C6F3A1FD}"/>
              </a:ext>
            </a:extLst>
          </p:cNvPr>
          <p:cNvPicPr>
            <a:picLocks noGrp="1" noChangeAspect="1"/>
          </p:cNvPicPr>
          <p:nvPr>
            <p:ph idx="1"/>
          </p:nvPr>
        </p:nvPicPr>
        <p:blipFill>
          <a:blip r:embed="rId2"/>
          <a:stretch>
            <a:fillRect/>
          </a:stretch>
        </p:blipFill>
        <p:spPr>
          <a:xfrm>
            <a:off x="3060474" y="2016125"/>
            <a:ext cx="6469515" cy="3449638"/>
          </a:xfrm>
          <a:prstGeom prst="rect">
            <a:avLst/>
          </a:prstGeom>
        </p:spPr>
      </p:pic>
    </p:spTree>
    <p:extLst>
      <p:ext uri="{BB962C8B-B14F-4D97-AF65-F5344CB8AC3E}">
        <p14:creationId xmlns:p14="http://schemas.microsoft.com/office/powerpoint/2010/main" val="2065576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70C2-775C-4F87-9943-7356F0DBBCAC}"/>
              </a:ext>
            </a:extLst>
          </p:cNvPr>
          <p:cNvSpPr>
            <a:spLocks noGrp="1"/>
          </p:cNvSpPr>
          <p:nvPr>
            <p:ph type="title"/>
          </p:nvPr>
        </p:nvSpPr>
        <p:spPr/>
        <p:txBody>
          <a:bodyPr/>
          <a:lstStyle/>
          <a:p>
            <a:r>
              <a:rPr lang="en-IN" dirty="0"/>
              <a:t>Next big steps and competitors </a:t>
            </a:r>
          </a:p>
        </p:txBody>
      </p:sp>
      <p:sp>
        <p:nvSpPr>
          <p:cNvPr id="3" name="Content Placeholder 2">
            <a:extLst>
              <a:ext uri="{FF2B5EF4-FFF2-40B4-BE49-F238E27FC236}">
                <a16:creationId xmlns:a16="http://schemas.microsoft.com/office/drawing/2014/main" id="{8EDD19D6-FC85-4C09-959B-1D05FB4F2614}"/>
              </a:ext>
            </a:extLst>
          </p:cNvPr>
          <p:cNvSpPr>
            <a:spLocks noGrp="1"/>
          </p:cNvSpPr>
          <p:nvPr>
            <p:ph idx="1"/>
          </p:nvPr>
        </p:nvSpPr>
        <p:spPr/>
        <p:txBody>
          <a:bodyPr>
            <a:normAutofit/>
          </a:bodyPr>
          <a:lstStyle/>
          <a:p>
            <a:r>
              <a:rPr lang="en-IN" dirty="0"/>
              <a:t>With any company with global aspirations Netflix too is looking to expand in the Asian market.</a:t>
            </a:r>
          </a:p>
          <a:p>
            <a:r>
              <a:rPr lang="en-IN" dirty="0"/>
              <a:t>Netflix is facing competition in the domestic market with content providers like NBC, HBO and Disney all launching their own services and pulling their content off of Netflix at the end of their leases.</a:t>
            </a:r>
          </a:p>
          <a:p>
            <a:r>
              <a:rPr lang="en-IN" dirty="0"/>
              <a:t>Netflix is looking into maintaining its grip on the market by diversifying into different markets and by adding more of its original content like House of Cards, Stranger Things etc.</a:t>
            </a:r>
          </a:p>
        </p:txBody>
      </p:sp>
    </p:spTree>
    <p:extLst>
      <p:ext uri="{BB962C8B-B14F-4D97-AF65-F5344CB8AC3E}">
        <p14:creationId xmlns:p14="http://schemas.microsoft.com/office/powerpoint/2010/main" val="2906843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8AA4018-2914-4D90-8886-0DA99FFE3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70E9F-A47D-41A1-8F55-DD30B7CCC8C2}"/>
              </a:ext>
            </a:extLst>
          </p:cNvPr>
          <p:cNvSpPr>
            <a:spLocks noGrp="1"/>
          </p:cNvSpPr>
          <p:nvPr>
            <p:ph type="title"/>
          </p:nvPr>
        </p:nvSpPr>
        <p:spPr>
          <a:xfrm>
            <a:off x="1534696" y="804520"/>
            <a:ext cx="5467239" cy="1049235"/>
          </a:xfrm>
        </p:spPr>
        <p:txBody>
          <a:bodyPr>
            <a:normAutofit/>
          </a:bodyPr>
          <a:lstStyle/>
          <a:p>
            <a:r>
              <a:rPr lang="en-IN" dirty="0"/>
              <a:t>Competition </a:t>
            </a:r>
          </a:p>
        </p:txBody>
      </p:sp>
      <p:cxnSp>
        <p:nvCxnSpPr>
          <p:cNvPr id="16" name="Straight Connector 15">
            <a:extLst>
              <a:ext uri="{FF2B5EF4-FFF2-40B4-BE49-F238E27FC236}">
                <a16:creationId xmlns:a16="http://schemas.microsoft.com/office/drawing/2014/main" id="{A2917FF5-8752-47FC-84B5-2A0C9D74D1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02DA6EE2-4812-4B35-9FB0-E136A2CAF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E1E5D63A-A449-4420-A3A8-BEF1D3A393D8}"/>
              </a:ext>
            </a:extLst>
          </p:cNvPr>
          <p:cNvSpPr>
            <a:spLocks noGrp="1"/>
          </p:cNvSpPr>
          <p:nvPr>
            <p:ph idx="1"/>
          </p:nvPr>
        </p:nvSpPr>
        <p:spPr>
          <a:xfrm>
            <a:off x="1534696" y="2015732"/>
            <a:ext cx="5467239" cy="3450613"/>
          </a:xfrm>
        </p:spPr>
        <p:txBody>
          <a:bodyPr>
            <a:normAutofit fontScale="85000" lnSpcReduction="10000"/>
          </a:bodyPr>
          <a:lstStyle/>
          <a:p>
            <a:r>
              <a:rPr lang="en-IN" dirty="0" err="1"/>
              <a:t>iQiyi</a:t>
            </a:r>
            <a:r>
              <a:rPr lang="en-IN" dirty="0"/>
              <a:t> crosses 100 million subscribers mark. It rose 58% up in stock prices in just a year.</a:t>
            </a:r>
          </a:p>
          <a:p>
            <a:r>
              <a:rPr lang="en-IN" dirty="0"/>
              <a:t>With giants like Tencent investing in this sector with </a:t>
            </a:r>
            <a:r>
              <a:rPr lang="en-IN" dirty="0" err="1"/>
              <a:t>WeTv</a:t>
            </a:r>
            <a:r>
              <a:rPr lang="en-IN" dirty="0"/>
              <a:t>, Netflix’s ambition to expand in China and the south east Asia region in general will be difficult.</a:t>
            </a:r>
          </a:p>
          <a:p>
            <a:r>
              <a:rPr lang="en-IN" dirty="0"/>
              <a:t>Domestically with services like HULU, Disney’s upcoming service there is competition for Netflix. However the competition has a lot of catching up to do in terms of subscribers. HULU is at 20 million while Disney is yet to launch.</a:t>
            </a:r>
          </a:p>
          <a:p>
            <a:endParaRPr lang="en-US" dirty="0"/>
          </a:p>
        </p:txBody>
      </p:sp>
      <p:pic>
        <p:nvPicPr>
          <p:cNvPr id="5" name="Picture 4">
            <a:extLst>
              <a:ext uri="{FF2B5EF4-FFF2-40B4-BE49-F238E27FC236}">
                <a16:creationId xmlns:a16="http://schemas.microsoft.com/office/drawing/2014/main" id="{2511E201-1082-43AA-ADE7-669832355AA1}"/>
              </a:ext>
            </a:extLst>
          </p:cNvPr>
          <p:cNvPicPr>
            <a:picLocks noChangeAspect="1"/>
          </p:cNvPicPr>
          <p:nvPr/>
        </p:nvPicPr>
        <p:blipFill>
          <a:blip r:embed="rId2"/>
          <a:stretch>
            <a:fillRect/>
          </a:stretch>
        </p:blipFill>
        <p:spPr>
          <a:xfrm>
            <a:off x="7473594" y="769476"/>
            <a:ext cx="4074836" cy="2301178"/>
          </a:xfrm>
          <a:prstGeom prst="rect">
            <a:avLst/>
          </a:prstGeom>
        </p:spPr>
      </p:pic>
      <p:pic>
        <p:nvPicPr>
          <p:cNvPr id="7" name="Content Placeholder 3">
            <a:extLst>
              <a:ext uri="{FF2B5EF4-FFF2-40B4-BE49-F238E27FC236}">
                <a16:creationId xmlns:a16="http://schemas.microsoft.com/office/drawing/2014/main" id="{966CBACE-E488-4471-A173-EF0EF759B893}"/>
              </a:ext>
            </a:extLst>
          </p:cNvPr>
          <p:cNvPicPr>
            <a:picLocks noChangeAspect="1"/>
          </p:cNvPicPr>
          <p:nvPr/>
        </p:nvPicPr>
        <p:blipFill>
          <a:blip r:embed="rId3"/>
          <a:stretch>
            <a:fillRect/>
          </a:stretch>
        </p:blipFill>
        <p:spPr>
          <a:xfrm>
            <a:off x="7473594" y="3336324"/>
            <a:ext cx="4074836" cy="1827427"/>
          </a:xfrm>
          <a:prstGeom prst="rect">
            <a:avLst/>
          </a:prstGeom>
        </p:spPr>
      </p:pic>
      <p:pic>
        <p:nvPicPr>
          <p:cNvPr id="20" name="Picture 19">
            <a:extLst>
              <a:ext uri="{FF2B5EF4-FFF2-40B4-BE49-F238E27FC236}">
                <a16:creationId xmlns:a16="http://schemas.microsoft.com/office/drawing/2014/main" id="{F9F768EB-5D72-40A3-8506-CD3323B159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srcRect t="2769" b="-2769"/>
          <a:stretch/>
        </p:blipFill>
        <p:spPr>
          <a:xfrm>
            <a:off x="0" y="6135624"/>
            <a:ext cx="12192000" cy="742950"/>
          </a:xfrm>
          <a:prstGeom prst="rect">
            <a:avLst/>
          </a:prstGeom>
        </p:spPr>
      </p:pic>
      <p:cxnSp>
        <p:nvCxnSpPr>
          <p:cNvPr id="22" name="Straight Connector 21">
            <a:extLst>
              <a:ext uri="{FF2B5EF4-FFF2-40B4-BE49-F238E27FC236}">
                <a16:creationId xmlns:a16="http://schemas.microsoft.com/office/drawing/2014/main" id="{930C812C-EB02-4B75-90CA-3DA4F0F468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514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D047-E9B3-4A3F-A369-6B44CA4ADE05}"/>
              </a:ext>
            </a:extLst>
          </p:cNvPr>
          <p:cNvSpPr>
            <a:spLocks noGrp="1"/>
          </p:cNvSpPr>
          <p:nvPr>
            <p:ph type="title"/>
          </p:nvPr>
        </p:nvSpPr>
        <p:spPr/>
        <p:txBody>
          <a:bodyPr/>
          <a:lstStyle/>
          <a:p>
            <a:r>
              <a:rPr lang="en-IN" dirty="0"/>
              <a:t>Why you should invest?</a:t>
            </a:r>
          </a:p>
        </p:txBody>
      </p:sp>
      <p:sp>
        <p:nvSpPr>
          <p:cNvPr id="3" name="Content Placeholder 2">
            <a:extLst>
              <a:ext uri="{FF2B5EF4-FFF2-40B4-BE49-F238E27FC236}">
                <a16:creationId xmlns:a16="http://schemas.microsoft.com/office/drawing/2014/main" id="{45E5A69A-1918-4958-8D59-7C0D52DCEEC7}"/>
              </a:ext>
            </a:extLst>
          </p:cNvPr>
          <p:cNvSpPr>
            <a:spLocks noGrp="1"/>
          </p:cNvSpPr>
          <p:nvPr>
            <p:ph idx="1"/>
          </p:nvPr>
        </p:nvSpPr>
        <p:spPr/>
        <p:txBody>
          <a:bodyPr>
            <a:normAutofit/>
          </a:bodyPr>
          <a:lstStyle/>
          <a:p>
            <a:r>
              <a:rPr lang="en-US" dirty="0"/>
              <a:t>Thanks to its HERMES translation platform, Netflix is now able to offer content in over 20 languages.</a:t>
            </a:r>
            <a:endParaRPr lang="en-IN" dirty="0"/>
          </a:p>
          <a:p>
            <a:r>
              <a:rPr lang="en-IN" dirty="0"/>
              <a:t>You already have. </a:t>
            </a:r>
          </a:p>
          <a:p>
            <a:r>
              <a:rPr lang="en-US" dirty="0"/>
              <a:t>Millennials love Netflix, with 89 percent using the service to watch most of their TV according to a survey by Business Insider.</a:t>
            </a:r>
          </a:p>
          <a:p>
            <a:r>
              <a:rPr lang="en-US" dirty="0"/>
              <a:t>According to internet watchdog and thinktank </a:t>
            </a:r>
            <a:r>
              <a:rPr lang="en-US" dirty="0" err="1"/>
              <a:t>Sandvine</a:t>
            </a:r>
            <a:r>
              <a:rPr lang="en-US" dirty="0"/>
              <a:t>, in its 2018 Internet Phenomena Report, </a:t>
            </a:r>
            <a:r>
              <a:rPr lang="en-US" dirty="0" err="1"/>
              <a:t>Sandvine</a:t>
            </a:r>
            <a:r>
              <a:rPr lang="en-US" dirty="0"/>
              <a:t> notes that Netflix accounted for 15 percent of all global downstream traffic volume in 2017.</a:t>
            </a:r>
            <a:endParaRPr lang="en-IN" dirty="0"/>
          </a:p>
          <a:p>
            <a:endParaRPr lang="en-IN" dirty="0"/>
          </a:p>
        </p:txBody>
      </p:sp>
    </p:spTree>
    <p:extLst>
      <p:ext uri="{BB962C8B-B14F-4D97-AF65-F5344CB8AC3E}">
        <p14:creationId xmlns:p14="http://schemas.microsoft.com/office/powerpoint/2010/main" val="2485457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68A54B-9065-40B2-8753-8E0288E82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F5CB3-45CA-2F4B-AB9B-29B842AFE6B3}"/>
              </a:ext>
            </a:extLst>
          </p:cNvPr>
          <p:cNvSpPr>
            <a:spLocks noGrp="1"/>
          </p:cNvSpPr>
          <p:nvPr>
            <p:ph type="title"/>
          </p:nvPr>
        </p:nvSpPr>
        <p:spPr>
          <a:xfrm>
            <a:off x="1534781" y="804520"/>
            <a:ext cx="4093310" cy="1049235"/>
          </a:xfrm>
        </p:spPr>
        <p:txBody>
          <a:bodyPr>
            <a:normAutofit/>
          </a:bodyPr>
          <a:lstStyle/>
          <a:p>
            <a:r>
              <a:rPr lang="en-US" dirty="0"/>
              <a:t>Timeline  for given data</a:t>
            </a:r>
          </a:p>
        </p:txBody>
      </p:sp>
      <p:cxnSp>
        <p:nvCxnSpPr>
          <p:cNvPr id="11" name="Straight Connector 10">
            <a:extLst>
              <a:ext uri="{FF2B5EF4-FFF2-40B4-BE49-F238E27FC236}">
                <a16:creationId xmlns:a16="http://schemas.microsoft.com/office/drawing/2014/main" id="{515F3B72-790F-4B1A-90DE-5EC31C829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2BED43D-FF5E-4233-9D4F-A509B5603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C18C15C-BBE2-D44F-8661-CC71DDA4E196}"/>
              </a:ext>
            </a:extLst>
          </p:cNvPr>
          <p:cNvSpPr>
            <a:spLocks noGrp="1"/>
          </p:cNvSpPr>
          <p:nvPr>
            <p:ph idx="1"/>
          </p:nvPr>
        </p:nvSpPr>
        <p:spPr>
          <a:xfrm>
            <a:off x="1534695" y="2015732"/>
            <a:ext cx="4089097" cy="3450613"/>
          </a:xfrm>
        </p:spPr>
        <p:txBody>
          <a:bodyPr>
            <a:normAutofit/>
          </a:bodyPr>
          <a:lstStyle/>
          <a:p>
            <a:pPr>
              <a:lnSpc>
                <a:spcPct val="110000"/>
              </a:lnSpc>
            </a:pPr>
            <a:r>
              <a:rPr lang="en-US" sz="1600"/>
              <a:t>2016 Quarter 4 - Netflix added more than 7 million net subscribers during the fourth quarter of 2016—the most in the company’s history. About 5.1 million signed up from outside the US. </a:t>
            </a:r>
          </a:p>
          <a:p>
            <a:pPr>
              <a:lnSpc>
                <a:spcPct val="110000"/>
              </a:lnSpc>
            </a:pPr>
            <a:r>
              <a:rPr lang="en-US" sz="1600"/>
              <a:t>2017 – Netflix 8 billion on new content leading to new subscribers</a:t>
            </a:r>
          </a:p>
          <a:p>
            <a:pPr>
              <a:lnSpc>
                <a:spcPct val="110000"/>
              </a:lnSpc>
            </a:pPr>
            <a:r>
              <a:rPr lang="en-US" sz="1600"/>
              <a:t>2018 - Due to increase in their prices and reaching their US consumer peak that lead to a constant fall.</a:t>
            </a:r>
          </a:p>
          <a:p>
            <a:pPr>
              <a:lnSpc>
                <a:spcPct val="110000"/>
              </a:lnSpc>
            </a:pPr>
            <a:endParaRPr lang="en-US" sz="1600"/>
          </a:p>
        </p:txBody>
      </p:sp>
      <p:pic>
        <p:nvPicPr>
          <p:cNvPr id="4" name="Picture 3">
            <a:extLst>
              <a:ext uri="{FF2B5EF4-FFF2-40B4-BE49-F238E27FC236}">
                <a16:creationId xmlns:a16="http://schemas.microsoft.com/office/drawing/2014/main" id="{3A5C5E63-9645-4677-B909-7F30D31A7D46}"/>
              </a:ext>
            </a:extLst>
          </p:cNvPr>
          <p:cNvPicPr>
            <a:picLocks noChangeAspect="1"/>
          </p:cNvPicPr>
          <p:nvPr/>
        </p:nvPicPr>
        <p:blipFill>
          <a:blip r:embed="rId2"/>
          <a:stretch>
            <a:fillRect/>
          </a:stretch>
        </p:blipFill>
        <p:spPr>
          <a:xfrm>
            <a:off x="6094411" y="1815246"/>
            <a:ext cx="4960442" cy="2641436"/>
          </a:xfrm>
          <a:prstGeom prst="rect">
            <a:avLst/>
          </a:prstGeom>
        </p:spPr>
      </p:pic>
      <p:pic>
        <p:nvPicPr>
          <p:cNvPr id="15" name="Picture 14">
            <a:extLst>
              <a:ext uri="{FF2B5EF4-FFF2-40B4-BE49-F238E27FC236}">
                <a16:creationId xmlns:a16="http://schemas.microsoft.com/office/drawing/2014/main" id="{051D0F8B-A6FE-4009-88A1-49ABE7CEF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17" name="Straight Connector 16">
            <a:extLst>
              <a:ext uri="{FF2B5EF4-FFF2-40B4-BE49-F238E27FC236}">
                <a16:creationId xmlns:a16="http://schemas.microsoft.com/office/drawing/2014/main" id="{4C5057B3-E936-43A2-9EEE-514EF0434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499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52AAF-DA93-1A4F-8BB6-1F580BCED1A7}"/>
              </a:ext>
            </a:extLst>
          </p:cNvPr>
          <p:cNvSpPr>
            <a:spLocks noGrp="1"/>
          </p:cNvSpPr>
          <p:nvPr>
            <p:ph type="title"/>
          </p:nvPr>
        </p:nvSpPr>
        <p:spPr/>
        <p:txBody>
          <a:bodyPr/>
          <a:lstStyle/>
          <a:p>
            <a:r>
              <a:rPr lang="en-US" dirty="0"/>
              <a:t>Competitors</a:t>
            </a:r>
          </a:p>
        </p:txBody>
      </p:sp>
      <p:sp>
        <p:nvSpPr>
          <p:cNvPr id="3" name="Content Placeholder 2">
            <a:extLst>
              <a:ext uri="{FF2B5EF4-FFF2-40B4-BE49-F238E27FC236}">
                <a16:creationId xmlns:a16="http://schemas.microsoft.com/office/drawing/2014/main" id="{3D50F627-6841-B143-9FE2-592750B0CFC6}"/>
              </a:ext>
            </a:extLst>
          </p:cNvPr>
          <p:cNvSpPr>
            <a:spLocks noGrp="1"/>
          </p:cNvSpPr>
          <p:nvPr>
            <p:ph idx="1"/>
          </p:nvPr>
        </p:nvSpPr>
        <p:spPr/>
        <p:txBody>
          <a:bodyPr/>
          <a:lstStyle/>
          <a:p>
            <a:r>
              <a:rPr lang="en-US" dirty="0"/>
              <a:t>HBO</a:t>
            </a:r>
          </a:p>
          <a:p>
            <a:r>
              <a:rPr lang="en-US" dirty="0"/>
              <a:t>Amazon</a:t>
            </a:r>
          </a:p>
          <a:p>
            <a:r>
              <a:rPr lang="en-US" dirty="0"/>
              <a:t>Hulu</a:t>
            </a:r>
          </a:p>
          <a:p>
            <a:r>
              <a:rPr lang="en-US" dirty="0"/>
              <a:t>In China (</a:t>
            </a:r>
            <a:r>
              <a:rPr lang="en-US" dirty="0" err="1"/>
              <a:t>iQiyi</a:t>
            </a:r>
            <a:r>
              <a:rPr lang="en-US" dirty="0"/>
              <a:t>, </a:t>
            </a:r>
            <a:r>
              <a:rPr lang="en-US" dirty="0" err="1"/>
              <a:t>WeTV</a:t>
            </a:r>
            <a:r>
              <a:rPr lang="en-US" dirty="0"/>
              <a:t>)</a:t>
            </a:r>
          </a:p>
          <a:p>
            <a:r>
              <a:rPr lang="en-US" dirty="0"/>
              <a:t>In India (</a:t>
            </a:r>
            <a:r>
              <a:rPr lang="en-US" dirty="0" err="1"/>
              <a:t>Hotstar</a:t>
            </a:r>
            <a:r>
              <a:rPr lang="en-US" dirty="0"/>
              <a:t>)</a:t>
            </a:r>
          </a:p>
          <a:p>
            <a:endParaRPr lang="en-US" dirty="0"/>
          </a:p>
          <a:p>
            <a:endParaRPr lang="en-US" dirty="0"/>
          </a:p>
        </p:txBody>
      </p:sp>
    </p:spTree>
    <p:extLst>
      <p:ext uri="{BB962C8B-B14F-4D97-AF65-F5344CB8AC3E}">
        <p14:creationId xmlns:p14="http://schemas.microsoft.com/office/powerpoint/2010/main" val="3174263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C037-8A10-CD4C-B957-8A04DBF4F3EE}"/>
              </a:ext>
            </a:extLst>
          </p:cNvPr>
          <p:cNvSpPr>
            <a:spLocks noGrp="1"/>
          </p:cNvSpPr>
          <p:nvPr>
            <p:ph type="title"/>
          </p:nvPr>
        </p:nvSpPr>
        <p:spPr>
          <a:xfrm>
            <a:off x="4131732" y="804519"/>
            <a:ext cx="6923121" cy="1049235"/>
          </a:xfrm>
        </p:spPr>
        <p:txBody>
          <a:bodyPr/>
          <a:lstStyle/>
          <a:p>
            <a:r>
              <a:rPr lang="en-US" dirty="0"/>
              <a:t>Thank You !!</a:t>
            </a:r>
          </a:p>
        </p:txBody>
      </p:sp>
      <p:sp>
        <p:nvSpPr>
          <p:cNvPr id="3" name="Content Placeholder 2">
            <a:extLst>
              <a:ext uri="{FF2B5EF4-FFF2-40B4-BE49-F238E27FC236}">
                <a16:creationId xmlns:a16="http://schemas.microsoft.com/office/drawing/2014/main" id="{CE704696-E830-4A4A-A01F-8665E37B87E5}"/>
              </a:ext>
            </a:extLst>
          </p:cNvPr>
          <p:cNvSpPr>
            <a:spLocks noGrp="1"/>
          </p:cNvSpPr>
          <p:nvPr>
            <p:ph idx="1"/>
          </p:nvPr>
        </p:nvSpPr>
        <p:spPr/>
        <p:txBody>
          <a:bodyPr>
            <a:normAutofit fontScale="62500" lnSpcReduction="20000"/>
          </a:bodyPr>
          <a:lstStyle/>
          <a:p>
            <a:endParaRPr lang="en-US" dirty="0"/>
          </a:p>
          <a:p>
            <a:pPr marL="0" indent="0">
              <a:buNone/>
            </a:pPr>
            <a:r>
              <a:rPr lang="en-US" dirty="0"/>
              <a:t> </a:t>
            </a:r>
            <a:r>
              <a:rPr lang="en-US" sz="5800" dirty="0"/>
              <a:t>By</a:t>
            </a:r>
          </a:p>
          <a:p>
            <a:pPr marL="0" indent="0">
              <a:buNone/>
            </a:pPr>
            <a:r>
              <a:rPr lang="en-US" sz="3600" dirty="0" err="1">
                <a:solidFill>
                  <a:srgbClr val="002060"/>
                </a:solidFill>
                <a:latin typeface="Algerian" panose="04020705040A02060702" pitchFamily="82" charset="0"/>
              </a:rPr>
              <a:t>Ritvic</a:t>
            </a:r>
            <a:r>
              <a:rPr lang="en-US" sz="3600" dirty="0">
                <a:solidFill>
                  <a:srgbClr val="002060"/>
                </a:solidFill>
                <a:latin typeface="Algerian" panose="04020705040A02060702" pitchFamily="82" charset="0"/>
              </a:rPr>
              <a:t> Chauhan</a:t>
            </a:r>
          </a:p>
          <a:p>
            <a:pPr marL="0" indent="0">
              <a:buNone/>
            </a:pPr>
            <a:r>
              <a:rPr lang="en-US" sz="3600" dirty="0">
                <a:solidFill>
                  <a:srgbClr val="002060"/>
                </a:solidFill>
                <a:latin typeface="Algerian" panose="04020705040A02060702" pitchFamily="82" charset="0"/>
              </a:rPr>
              <a:t>Rohit Jain</a:t>
            </a:r>
          </a:p>
          <a:p>
            <a:pPr marL="0" indent="0">
              <a:buNone/>
            </a:pPr>
            <a:r>
              <a:rPr lang="en-US" sz="3600" dirty="0" err="1">
                <a:solidFill>
                  <a:srgbClr val="002060"/>
                </a:solidFill>
                <a:latin typeface="Algerian" panose="04020705040A02060702" pitchFamily="82" charset="0"/>
              </a:rPr>
              <a:t>Inchara</a:t>
            </a:r>
            <a:r>
              <a:rPr lang="en-US" sz="3600" dirty="0">
                <a:solidFill>
                  <a:srgbClr val="002060"/>
                </a:solidFill>
                <a:latin typeface="Algerian" panose="04020705040A02060702" pitchFamily="82" charset="0"/>
              </a:rPr>
              <a:t> </a:t>
            </a:r>
            <a:r>
              <a:rPr lang="en-US" sz="3600" dirty="0" err="1">
                <a:solidFill>
                  <a:srgbClr val="002060"/>
                </a:solidFill>
                <a:latin typeface="Algerian" panose="04020705040A02060702" pitchFamily="82" charset="0"/>
              </a:rPr>
              <a:t>Niynta</a:t>
            </a:r>
            <a:endParaRPr lang="en-US" sz="3600" dirty="0">
              <a:solidFill>
                <a:srgbClr val="002060"/>
              </a:solidFill>
              <a:latin typeface="Algerian" panose="04020705040A02060702" pitchFamily="82" charset="0"/>
            </a:endParaRPr>
          </a:p>
          <a:p>
            <a:pPr marL="0" indent="0">
              <a:buNone/>
            </a:pPr>
            <a:r>
              <a:rPr lang="en-US" sz="3600" dirty="0" err="1">
                <a:solidFill>
                  <a:srgbClr val="002060"/>
                </a:solidFill>
                <a:latin typeface="Algerian" panose="04020705040A02060702" pitchFamily="82" charset="0"/>
              </a:rPr>
              <a:t>Shubhangi</a:t>
            </a:r>
            <a:r>
              <a:rPr lang="en-US" sz="3600" dirty="0">
                <a:solidFill>
                  <a:srgbClr val="002060"/>
                </a:solidFill>
                <a:latin typeface="Algerian" panose="04020705040A02060702" pitchFamily="82" charset="0"/>
              </a:rPr>
              <a:t> </a:t>
            </a:r>
            <a:r>
              <a:rPr lang="en-US" sz="3600" dirty="0" err="1">
                <a:solidFill>
                  <a:srgbClr val="002060"/>
                </a:solidFill>
                <a:latin typeface="Algerian" panose="04020705040A02060702" pitchFamily="82" charset="0"/>
              </a:rPr>
              <a:t>Chanore</a:t>
            </a:r>
            <a:endParaRPr lang="en-US" sz="3600" dirty="0">
              <a:solidFill>
                <a:srgbClr val="002060"/>
              </a:solidFill>
              <a:latin typeface="Algerian" panose="04020705040A02060702" pitchFamily="82" charset="0"/>
            </a:endParaRPr>
          </a:p>
          <a:p>
            <a:pPr marL="0" indent="0">
              <a:buNone/>
            </a:pPr>
            <a:r>
              <a:rPr lang="en-US" sz="3600" dirty="0">
                <a:solidFill>
                  <a:srgbClr val="002060"/>
                </a:solidFill>
                <a:latin typeface="Algerian" panose="04020705040A02060702" pitchFamily="82" charset="0"/>
              </a:rPr>
              <a:t>Yarshil Shah </a:t>
            </a:r>
          </a:p>
        </p:txBody>
      </p:sp>
    </p:spTree>
    <p:extLst>
      <p:ext uri="{BB962C8B-B14F-4D97-AF65-F5344CB8AC3E}">
        <p14:creationId xmlns:p14="http://schemas.microsoft.com/office/powerpoint/2010/main" val="4129749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68A54B-9065-40B2-8753-8E0288E82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5FAA9-86B4-4B94-B656-CC880B1D51E4}"/>
              </a:ext>
            </a:extLst>
          </p:cNvPr>
          <p:cNvSpPr>
            <a:spLocks noGrp="1"/>
          </p:cNvSpPr>
          <p:nvPr>
            <p:ph type="title"/>
          </p:nvPr>
        </p:nvSpPr>
        <p:spPr>
          <a:xfrm>
            <a:off x="1534781" y="804520"/>
            <a:ext cx="4093310" cy="1049235"/>
          </a:xfrm>
        </p:spPr>
        <p:txBody>
          <a:bodyPr>
            <a:normAutofit/>
          </a:bodyPr>
          <a:lstStyle/>
          <a:p>
            <a:r>
              <a:rPr lang="en-IN" dirty="0"/>
              <a:t>Hold up</a:t>
            </a:r>
          </a:p>
        </p:txBody>
      </p:sp>
      <p:cxnSp>
        <p:nvCxnSpPr>
          <p:cNvPr id="11" name="Straight Connector 10">
            <a:extLst>
              <a:ext uri="{FF2B5EF4-FFF2-40B4-BE49-F238E27FC236}">
                <a16:creationId xmlns:a16="http://schemas.microsoft.com/office/drawing/2014/main" id="{515F3B72-790F-4B1A-90DE-5EC31C829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2BED43D-FF5E-4233-9D4F-A509B5603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8FBB2289-BD11-49A2-B9F3-4EE5F37AA787}"/>
              </a:ext>
            </a:extLst>
          </p:cNvPr>
          <p:cNvSpPr>
            <a:spLocks noGrp="1"/>
          </p:cNvSpPr>
          <p:nvPr>
            <p:ph idx="1"/>
          </p:nvPr>
        </p:nvSpPr>
        <p:spPr>
          <a:xfrm>
            <a:off x="1534695" y="2015732"/>
            <a:ext cx="4089097" cy="3450613"/>
          </a:xfrm>
        </p:spPr>
        <p:txBody>
          <a:bodyPr>
            <a:normAutofit/>
          </a:bodyPr>
          <a:lstStyle/>
          <a:p>
            <a:r>
              <a:rPr lang="en-US" dirty="0"/>
              <a:t>Insider tip watch as much of THE OFFICE as you can, they’re getting rid of it.</a:t>
            </a:r>
          </a:p>
          <a:p>
            <a:endParaRPr lang="en-IN" dirty="0"/>
          </a:p>
        </p:txBody>
      </p:sp>
      <p:pic>
        <p:nvPicPr>
          <p:cNvPr id="4" name="Picture 3">
            <a:extLst>
              <a:ext uri="{FF2B5EF4-FFF2-40B4-BE49-F238E27FC236}">
                <a16:creationId xmlns:a16="http://schemas.microsoft.com/office/drawing/2014/main" id="{1C98B1DD-73EA-4ADC-B0D7-32319FF7FDBD}"/>
              </a:ext>
            </a:extLst>
          </p:cNvPr>
          <p:cNvPicPr>
            <a:picLocks noChangeAspect="1"/>
          </p:cNvPicPr>
          <p:nvPr/>
        </p:nvPicPr>
        <p:blipFill>
          <a:blip r:embed="rId2"/>
          <a:stretch>
            <a:fillRect/>
          </a:stretch>
        </p:blipFill>
        <p:spPr>
          <a:xfrm>
            <a:off x="6094411" y="1505219"/>
            <a:ext cx="4960442" cy="3261490"/>
          </a:xfrm>
          <a:prstGeom prst="rect">
            <a:avLst/>
          </a:prstGeom>
        </p:spPr>
      </p:pic>
      <p:pic>
        <p:nvPicPr>
          <p:cNvPr id="15" name="Picture 14">
            <a:extLst>
              <a:ext uri="{FF2B5EF4-FFF2-40B4-BE49-F238E27FC236}">
                <a16:creationId xmlns:a16="http://schemas.microsoft.com/office/drawing/2014/main" id="{051D0F8B-A6FE-4009-88A1-49ABE7CEF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17" name="Straight Connector 16">
            <a:extLst>
              <a:ext uri="{FF2B5EF4-FFF2-40B4-BE49-F238E27FC236}">
                <a16:creationId xmlns:a16="http://schemas.microsoft.com/office/drawing/2014/main" id="{4C5057B3-E936-43A2-9EEE-514EF0434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626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71BD-ED2F-40B0-AB78-E31C527ABA57}"/>
              </a:ext>
            </a:extLst>
          </p:cNvPr>
          <p:cNvSpPr>
            <a:spLocks noGrp="1"/>
          </p:cNvSpPr>
          <p:nvPr>
            <p:ph type="title"/>
          </p:nvPr>
        </p:nvSpPr>
        <p:spPr/>
        <p:txBody>
          <a:bodyPr/>
          <a:lstStyle/>
          <a:p>
            <a:r>
              <a:rPr lang="en-IN" dirty="0"/>
              <a:t>History</a:t>
            </a:r>
          </a:p>
        </p:txBody>
      </p:sp>
      <p:sp>
        <p:nvSpPr>
          <p:cNvPr id="3" name="Content Placeholder 2">
            <a:extLst>
              <a:ext uri="{FF2B5EF4-FFF2-40B4-BE49-F238E27FC236}">
                <a16:creationId xmlns:a16="http://schemas.microsoft.com/office/drawing/2014/main" id="{389A3075-0E7A-4F49-A8D1-AD7B04EF66E6}"/>
              </a:ext>
            </a:extLst>
          </p:cNvPr>
          <p:cNvSpPr>
            <a:spLocks noGrp="1"/>
          </p:cNvSpPr>
          <p:nvPr>
            <p:ph idx="1"/>
          </p:nvPr>
        </p:nvSpPr>
        <p:spPr/>
        <p:txBody>
          <a:bodyPr>
            <a:normAutofit fontScale="92500" lnSpcReduction="10000"/>
          </a:bodyPr>
          <a:lstStyle/>
          <a:p>
            <a:r>
              <a:rPr lang="en-IN" dirty="0"/>
              <a:t>It was founded by two software engineers (Reed Hastings, Marc Rudolph). It was initially a service which let people rent movies over the internet in 1997. </a:t>
            </a:r>
          </a:p>
          <a:p>
            <a:r>
              <a:rPr lang="en-IN" dirty="0"/>
              <a:t>In 1999 it evolved into a monthly subscription model, which it uses till date. The subscription let you rent unlimited movies for that month. </a:t>
            </a:r>
          </a:p>
          <a:p>
            <a:r>
              <a:rPr lang="en-IN" dirty="0"/>
              <a:t>Starting in 2007 Netflix moved into streaming media content. This saw the subscription numbers sky rocket and hit a total of 20 million subscribers I 2010.</a:t>
            </a:r>
          </a:p>
          <a:p>
            <a:r>
              <a:rPr lang="en-IN" dirty="0"/>
              <a:t>Netflix took a huge risk with investing a whopping $100 million into its first of many original series called *drum roll* House of Cards. This gamble paid off and earned Netflix 8 Emmys that year and put Netflix on the map for many people.</a:t>
            </a:r>
          </a:p>
        </p:txBody>
      </p:sp>
    </p:spTree>
    <p:extLst>
      <p:ext uri="{BB962C8B-B14F-4D97-AF65-F5344CB8AC3E}">
        <p14:creationId xmlns:p14="http://schemas.microsoft.com/office/powerpoint/2010/main" val="356780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5D0B-4C80-1647-91D3-9946B0E0C36D}"/>
              </a:ext>
            </a:extLst>
          </p:cNvPr>
          <p:cNvSpPr>
            <a:spLocks noGrp="1"/>
          </p:cNvSpPr>
          <p:nvPr>
            <p:ph type="title"/>
          </p:nvPr>
        </p:nvSpPr>
        <p:spPr/>
        <p:txBody>
          <a:bodyPr/>
          <a:lstStyle/>
          <a:p>
            <a:r>
              <a:rPr lang="en-US" dirty="0"/>
              <a:t>IPO</a:t>
            </a:r>
          </a:p>
        </p:txBody>
      </p:sp>
      <p:sp>
        <p:nvSpPr>
          <p:cNvPr id="3" name="Content Placeholder 2">
            <a:extLst>
              <a:ext uri="{FF2B5EF4-FFF2-40B4-BE49-F238E27FC236}">
                <a16:creationId xmlns:a16="http://schemas.microsoft.com/office/drawing/2014/main" id="{82A22135-FEAC-D74E-BEDF-A7B0E0FDA007}"/>
              </a:ext>
            </a:extLst>
          </p:cNvPr>
          <p:cNvSpPr>
            <a:spLocks noGrp="1"/>
          </p:cNvSpPr>
          <p:nvPr>
            <p:ph idx="1"/>
          </p:nvPr>
        </p:nvSpPr>
        <p:spPr/>
        <p:txBody>
          <a:bodyPr/>
          <a:lstStyle/>
          <a:p>
            <a:r>
              <a:rPr lang="en-US" dirty="0"/>
              <a:t>Netflix first IPO offering : May 23, 2002</a:t>
            </a:r>
          </a:p>
          <a:p>
            <a:r>
              <a:rPr lang="en-US" dirty="0"/>
              <a:t>First IPO stock price : $15 per share</a:t>
            </a:r>
          </a:p>
          <a:p>
            <a:r>
              <a:rPr lang="en-US" dirty="0"/>
              <a:t>First day closing : $16.75</a:t>
            </a:r>
          </a:p>
          <a:p>
            <a:r>
              <a:rPr lang="en-US" dirty="0"/>
              <a:t>As of Yesterday June 28</a:t>
            </a:r>
            <a:r>
              <a:rPr lang="en-US" baseline="30000" dirty="0"/>
              <a:t>th</a:t>
            </a:r>
            <a:r>
              <a:rPr lang="en-US" dirty="0"/>
              <a:t> the closing price for NFLX was $</a:t>
            </a:r>
            <a:r>
              <a:rPr lang="en-IN" dirty="0"/>
              <a:t>367.32</a:t>
            </a:r>
            <a:endParaRPr lang="en-US" dirty="0"/>
          </a:p>
          <a:p>
            <a:r>
              <a:rPr lang="en-US" dirty="0"/>
              <a:t>If purchased 66 shares for $990 when the first IPO was offered then current value for the same would be $24,243.12.</a:t>
            </a:r>
          </a:p>
          <a:p>
            <a:endParaRPr lang="en-US" dirty="0"/>
          </a:p>
          <a:p>
            <a:endParaRPr lang="en-US" dirty="0"/>
          </a:p>
        </p:txBody>
      </p:sp>
    </p:spTree>
    <p:extLst>
      <p:ext uri="{BB962C8B-B14F-4D97-AF65-F5344CB8AC3E}">
        <p14:creationId xmlns:p14="http://schemas.microsoft.com/office/powerpoint/2010/main" val="892007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B44B-87B6-4C6B-A8E7-FAA91CE5B45D}"/>
              </a:ext>
            </a:extLst>
          </p:cNvPr>
          <p:cNvSpPr>
            <a:spLocks noGrp="1"/>
          </p:cNvSpPr>
          <p:nvPr>
            <p:ph type="title"/>
          </p:nvPr>
        </p:nvSpPr>
        <p:spPr/>
        <p:txBody>
          <a:bodyPr/>
          <a:lstStyle/>
          <a:p>
            <a:r>
              <a:rPr lang="en-IN" dirty="0"/>
              <a:t>Our Objective and what and how we did it</a:t>
            </a:r>
          </a:p>
        </p:txBody>
      </p:sp>
      <p:sp>
        <p:nvSpPr>
          <p:cNvPr id="3" name="Content Placeholder 2">
            <a:extLst>
              <a:ext uri="{FF2B5EF4-FFF2-40B4-BE49-F238E27FC236}">
                <a16:creationId xmlns:a16="http://schemas.microsoft.com/office/drawing/2014/main" id="{A9315066-AE9E-4159-91F0-FA6250598D2F}"/>
              </a:ext>
            </a:extLst>
          </p:cNvPr>
          <p:cNvSpPr>
            <a:spLocks noGrp="1"/>
          </p:cNvSpPr>
          <p:nvPr>
            <p:ph idx="1"/>
          </p:nvPr>
        </p:nvSpPr>
        <p:spPr/>
        <p:txBody>
          <a:bodyPr>
            <a:normAutofit fontScale="85000" lnSpcReduction="20000"/>
          </a:bodyPr>
          <a:lstStyle/>
          <a:p>
            <a:r>
              <a:rPr lang="en-IN" dirty="0"/>
              <a:t>Objective - To use machine learning techniques to analyse Netflix’s stock and to create strategies accordingly to make money.</a:t>
            </a:r>
          </a:p>
          <a:p>
            <a:r>
              <a:rPr lang="en-IN" dirty="0"/>
              <a:t>What – As an investor looking to invest in a stock, the prediction of its price in the future is of highest value. These predictions help make decisions which make or loose money for an investor.</a:t>
            </a:r>
          </a:p>
          <a:p>
            <a:r>
              <a:rPr lang="en-IN" dirty="0"/>
              <a:t>How – </a:t>
            </a:r>
          </a:p>
          <a:p>
            <a:pPr marL="457200" indent="-457200">
              <a:buFont typeface="+mj-lt"/>
              <a:buAutoNum type="arabicPeriod"/>
            </a:pPr>
            <a:r>
              <a:rPr lang="en-IN" dirty="0"/>
              <a:t>Building and fitting the most relevant models.</a:t>
            </a:r>
          </a:p>
          <a:p>
            <a:pPr marL="457200" indent="-457200">
              <a:buFont typeface="+mj-lt"/>
              <a:buAutoNum type="arabicPeriod"/>
            </a:pPr>
            <a:r>
              <a:rPr lang="en-IN" dirty="0"/>
              <a:t>Selecting the best fitting model using techniques like Random Forest.</a:t>
            </a:r>
          </a:p>
          <a:p>
            <a:pPr marL="457200" indent="-457200">
              <a:buFont typeface="+mj-lt"/>
              <a:buAutoNum type="arabicPeriod"/>
            </a:pPr>
            <a:r>
              <a:rPr lang="en-IN" dirty="0"/>
              <a:t>Using the predicted values and results from this model to come up with trading strategies using Bollinger bands</a:t>
            </a:r>
          </a:p>
          <a:p>
            <a:pPr marL="457200" indent="-457200">
              <a:buFont typeface="+mj-lt"/>
              <a:buAutoNum type="arabicPeriod"/>
            </a:pPr>
            <a:endParaRPr lang="en-IN" dirty="0"/>
          </a:p>
        </p:txBody>
      </p:sp>
    </p:spTree>
    <p:extLst>
      <p:ext uri="{BB962C8B-B14F-4D97-AF65-F5344CB8AC3E}">
        <p14:creationId xmlns:p14="http://schemas.microsoft.com/office/powerpoint/2010/main" val="2935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3DF4-CDCC-4D7D-AA9A-ABD8736735C2}"/>
              </a:ext>
            </a:extLst>
          </p:cNvPr>
          <p:cNvSpPr>
            <a:spLocks noGrp="1"/>
          </p:cNvSpPr>
          <p:nvPr>
            <p:ph type="title"/>
          </p:nvPr>
        </p:nvSpPr>
        <p:spPr/>
        <p:txBody>
          <a:bodyPr/>
          <a:lstStyle/>
          <a:p>
            <a:r>
              <a:rPr lang="en-IN" dirty="0"/>
              <a:t>The Models used</a:t>
            </a:r>
          </a:p>
        </p:txBody>
      </p:sp>
      <p:sp>
        <p:nvSpPr>
          <p:cNvPr id="3" name="Content Placeholder 2">
            <a:extLst>
              <a:ext uri="{FF2B5EF4-FFF2-40B4-BE49-F238E27FC236}">
                <a16:creationId xmlns:a16="http://schemas.microsoft.com/office/drawing/2014/main" id="{341D3785-DF20-42E0-B486-A53688D0E2F2}"/>
              </a:ext>
            </a:extLst>
          </p:cNvPr>
          <p:cNvSpPr>
            <a:spLocks noGrp="1"/>
          </p:cNvSpPr>
          <p:nvPr>
            <p:ph idx="1"/>
          </p:nvPr>
        </p:nvSpPr>
        <p:spPr/>
        <p:txBody>
          <a:bodyPr/>
          <a:lstStyle/>
          <a:p>
            <a:r>
              <a:rPr lang="en-IN" dirty="0"/>
              <a:t>Linear regression</a:t>
            </a:r>
          </a:p>
          <a:p>
            <a:r>
              <a:rPr lang="en-IN" dirty="0"/>
              <a:t>Moving Average</a:t>
            </a:r>
          </a:p>
          <a:p>
            <a:r>
              <a:rPr lang="en-IN" dirty="0"/>
              <a:t>LSTM (Long short-term memory)</a:t>
            </a:r>
          </a:p>
          <a:p>
            <a:r>
              <a:rPr lang="en-IN" dirty="0"/>
              <a:t>CAPM (Capital Asset pricing Model)</a:t>
            </a:r>
          </a:p>
          <a:p>
            <a:r>
              <a:rPr lang="en-IN" dirty="0" err="1"/>
              <a:t>Garch</a:t>
            </a:r>
            <a:r>
              <a:rPr lang="en-IN" dirty="0"/>
              <a:t>, Kalman Filter</a:t>
            </a:r>
          </a:p>
          <a:p>
            <a:endParaRPr lang="en-IN" dirty="0"/>
          </a:p>
        </p:txBody>
      </p:sp>
    </p:spTree>
    <p:extLst>
      <p:ext uri="{BB962C8B-B14F-4D97-AF65-F5344CB8AC3E}">
        <p14:creationId xmlns:p14="http://schemas.microsoft.com/office/powerpoint/2010/main" val="3966101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4844-9D9A-49E3-8816-CDD3E580EBE5}"/>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1F9EB487-B909-40D1-BD00-3DAB27F36BD0}"/>
              </a:ext>
            </a:extLst>
          </p:cNvPr>
          <p:cNvSpPr>
            <a:spLocks noGrp="1"/>
          </p:cNvSpPr>
          <p:nvPr>
            <p:ph idx="1"/>
          </p:nvPr>
        </p:nvSpPr>
        <p:spPr/>
        <p:txBody>
          <a:bodyPr>
            <a:normAutofit lnSpcReduction="10000"/>
          </a:bodyPr>
          <a:lstStyle/>
          <a:p>
            <a:r>
              <a:rPr lang="en-IN" dirty="0"/>
              <a:t>Linear Regression is a predictive analysis commonly used in the field of Finance to predict stock prices for better insight into stock trading.</a:t>
            </a:r>
          </a:p>
          <a:p>
            <a:r>
              <a:rPr lang="en-IN" dirty="0"/>
              <a:t>Linear Regression predicts the stock price by examining predictor variables and their impact on the variable to be predicted. </a:t>
            </a:r>
          </a:p>
          <a:p>
            <a:r>
              <a:rPr lang="en-IN" dirty="0"/>
              <a:t>The simplest equation for this model is  y = c + b*x </a:t>
            </a:r>
          </a:p>
          <a:p>
            <a:r>
              <a:rPr lang="en-IN" dirty="0"/>
              <a:t> In the equation –</a:t>
            </a:r>
          </a:p>
          <a:p>
            <a:pPr marL="0" indent="0">
              <a:buNone/>
            </a:pPr>
            <a:r>
              <a:rPr lang="en-IN" dirty="0"/>
              <a:t>     Y is a dependent variable, the Opening price of Netflix</a:t>
            </a:r>
          </a:p>
          <a:p>
            <a:pPr marL="0" indent="0">
              <a:buNone/>
            </a:pPr>
            <a:r>
              <a:rPr lang="en-IN" dirty="0"/>
              <a:t>     X is an independent variable which helps predict the variable Y</a:t>
            </a:r>
          </a:p>
        </p:txBody>
      </p:sp>
    </p:spTree>
    <p:extLst>
      <p:ext uri="{BB962C8B-B14F-4D97-AF65-F5344CB8AC3E}">
        <p14:creationId xmlns:p14="http://schemas.microsoft.com/office/powerpoint/2010/main" val="1384548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0901-CD9F-4570-9E82-0B0B2CC9B19E}"/>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222ABE23-1418-4CB3-8AE1-87834BC9CC49}"/>
              </a:ext>
            </a:extLst>
          </p:cNvPr>
          <p:cNvSpPr>
            <a:spLocks noGrp="1"/>
          </p:cNvSpPr>
          <p:nvPr>
            <p:ph idx="1"/>
          </p:nvPr>
        </p:nvSpPr>
        <p:spPr/>
        <p:txBody>
          <a:bodyPr/>
          <a:lstStyle/>
          <a:p>
            <a:r>
              <a:rPr lang="en-IN" dirty="0"/>
              <a:t>RMSE for Linear is 14.50</a:t>
            </a:r>
          </a:p>
          <a:p>
            <a:r>
              <a:rPr lang="en-IN" dirty="0"/>
              <a:t>Attached is the output for RMSE for Linear Regression</a:t>
            </a:r>
          </a:p>
          <a:p>
            <a:endParaRPr lang="en-IN" dirty="0"/>
          </a:p>
          <a:p>
            <a:endParaRPr lang="en-IN" dirty="0"/>
          </a:p>
        </p:txBody>
      </p:sp>
      <p:pic>
        <p:nvPicPr>
          <p:cNvPr id="5" name="Picture 4">
            <a:extLst>
              <a:ext uri="{FF2B5EF4-FFF2-40B4-BE49-F238E27FC236}">
                <a16:creationId xmlns:a16="http://schemas.microsoft.com/office/drawing/2014/main" id="{89672652-5EE5-4449-A26A-C70ADC491511}"/>
              </a:ext>
            </a:extLst>
          </p:cNvPr>
          <p:cNvPicPr>
            <a:picLocks noChangeAspect="1"/>
          </p:cNvPicPr>
          <p:nvPr/>
        </p:nvPicPr>
        <p:blipFill>
          <a:blip r:embed="rId2"/>
          <a:stretch>
            <a:fillRect/>
          </a:stretch>
        </p:blipFill>
        <p:spPr>
          <a:xfrm>
            <a:off x="1655763" y="3055238"/>
            <a:ext cx="6223000" cy="1371600"/>
          </a:xfrm>
          <a:prstGeom prst="rect">
            <a:avLst/>
          </a:prstGeom>
        </p:spPr>
      </p:pic>
    </p:spTree>
    <p:extLst>
      <p:ext uri="{BB962C8B-B14F-4D97-AF65-F5344CB8AC3E}">
        <p14:creationId xmlns:p14="http://schemas.microsoft.com/office/powerpoint/2010/main" val="544454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E17-3B94-422F-9234-0A237BBB87DF}"/>
              </a:ext>
            </a:extLst>
          </p:cNvPr>
          <p:cNvSpPr>
            <a:spLocks noGrp="1"/>
          </p:cNvSpPr>
          <p:nvPr>
            <p:ph type="title"/>
          </p:nvPr>
        </p:nvSpPr>
        <p:spPr/>
        <p:txBody>
          <a:bodyPr/>
          <a:lstStyle/>
          <a:p>
            <a:r>
              <a:rPr lang="en-IN" dirty="0"/>
              <a:t>Moving Average</a:t>
            </a:r>
          </a:p>
        </p:txBody>
      </p:sp>
      <p:sp>
        <p:nvSpPr>
          <p:cNvPr id="3" name="Content Placeholder 2">
            <a:extLst>
              <a:ext uri="{FF2B5EF4-FFF2-40B4-BE49-F238E27FC236}">
                <a16:creationId xmlns:a16="http://schemas.microsoft.com/office/drawing/2014/main" id="{8730AE1F-AEAA-4827-BEFC-1B56CCA24565}"/>
              </a:ext>
            </a:extLst>
          </p:cNvPr>
          <p:cNvSpPr>
            <a:spLocks noGrp="1"/>
          </p:cNvSpPr>
          <p:nvPr>
            <p:ph idx="1"/>
          </p:nvPr>
        </p:nvSpPr>
        <p:spPr/>
        <p:txBody>
          <a:bodyPr>
            <a:normAutofit fontScale="85000" lnSpcReduction="10000"/>
          </a:bodyPr>
          <a:lstStyle/>
          <a:p>
            <a:r>
              <a:rPr lang="en-US" dirty="0"/>
              <a:t>The moving average is a technical indicator which investors use to analyze price trends. </a:t>
            </a:r>
          </a:p>
          <a:p>
            <a:r>
              <a:rPr lang="en-US" dirty="0"/>
              <a:t>An average stock price for a fixed time period is taken and depending on the price trends either crossing this average line in an upward or downward trend a decision to short sell or long sell can be made.</a:t>
            </a:r>
          </a:p>
          <a:p>
            <a:r>
              <a:rPr lang="en-US" dirty="0"/>
              <a:t>This strategy is called the crossovers strategy.</a:t>
            </a:r>
          </a:p>
          <a:p>
            <a:r>
              <a:rPr lang="en-US" dirty="0"/>
              <a:t>When a stock price increases it makes seems the better the market is but in reality the more Bullish a market gets the chances  for it dropping and become bearish increase as well. </a:t>
            </a:r>
          </a:p>
          <a:p>
            <a:r>
              <a:rPr lang="en-US" dirty="0"/>
              <a:t>The vice versa is true as well.</a:t>
            </a:r>
            <a:endParaRPr lang="en-IN" dirty="0"/>
          </a:p>
        </p:txBody>
      </p:sp>
    </p:spTree>
    <p:extLst>
      <p:ext uri="{BB962C8B-B14F-4D97-AF65-F5344CB8AC3E}">
        <p14:creationId xmlns:p14="http://schemas.microsoft.com/office/powerpoint/2010/main" val="349907028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otalTime>10</TotalTime>
  <Words>1105</Words>
  <Application>Microsoft Office PowerPoint</Application>
  <PresentationFormat>Widescreen</PresentationFormat>
  <Paragraphs>99</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Algerian</vt:lpstr>
      <vt:lpstr>Arial</vt:lpstr>
      <vt:lpstr>Palatino Linotype</vt:lpstr>
      <vt:lpstr>Gallery</vt:lpstr>
      <vt:lpstr>PowerPoint Presentation</vt:lpstr>
      <vt:lpstr>Overview</vt:lpstr>
      <vt:lpstr>History</vt:lpstr>
      <vt:lpstr>IPO</vt:lpstr>
      <vt:lpstr>Our Objective and what and how we did it</vt:lpstr>
      <vt:lpstr>The Models used</vt:lpstr>
      <vt:lpstr>Linear Regression</vt:lpstr>
      <vt:lpstr>Linear Regression</vt:lpstr>
      <vt:lpstr>Moving Average</vt:lpstr>
      <vt:lpstr>Moving Average Model</vt:lpstr>
      <vt:lpstr>GARCH (generalized autoregressive conditional heteroskedasticity) and GARCH T</vt:lpstr>
      <vt:lpstr>Garch Model</vt:lpstr>
      <vt:lpstr>GARCH T</vt:lpstr>
      <vt:lpstr>Kalman Filter</vt:lpstr>
      <vt:lpstr>Kalman filter model</vt:lpstr>
      <vt:lpstr>Random forest</vt:lpstr>
      <vt:lpstr>Random forest output and code</vt:lpstr>
      <vt:lpstr>Bollinger Bands</vt:lpstr>
      <vt:lpstr>Bollinger Bands with half standard deviation</vt:lpstr>
      <vt:lpstr>Bollinger Bands with one standard deviation</vt:lpstr>
      <vt:lpstr>Bollinger Bands with two standard deviation</vt:lpstr>
      <vt:lpstr>Next big steps and competitors </vt:lpstr>
      <vt:lpstr>Competition </vt:lpstr>
      <vt:lpstr>Why you should invest?</vt:lpstr>
      <vt:lpstr>Timeline  for given data</vt:lpstr>
      <vt:lpstr>Competitors</vt:lpstr>
      <vt:lpstr>Thank You !!</vt:lpstr>
      <vt:lpstr>Hold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Yarshil Shah</dc:creator>
  <cp:lastModifiedBy>Yarshil Shah</cp:lastModifiedBy>
  <cp:revision>3</cp:revision>
  <dcterms:created xsi:type="dcterms:W3CDTF">2019-06-29T00:57:14Z</dcterms:created>
  <dcterms:modified xsi:type="dcterms:W3CDTF">2019-06-29T02:29:28Z</dcterms:modified>
</cp:coreProperties>
</file>